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320" r:id="rId3"/>
    <p:sldId id="286" r:id="rId4"/>
    <p:sldId id="263" r:id="rId5"/>
    <p:sldId id="265" r:id="rId6"/>
    <p:sldId id="327" r:id="rId7"/>
    <p:sldId id="328" r:id="rId8"/>
    <p:sldId id="321" r:id="rId9"/>
    <p:sldId id="331" r:id="rId10"/>
    <p:sldId id="304" r:id="rId11"/>
    <p:sldId id="287" r:id="rId12"/>
    <p:sldId id="330" r:id="rId13"/>
    <p:sldId id="329" r:id="rId14"/>
    <p:sldId id="324" r:id="rId15"/>
    <p:sldId id="323" r:id="rId16"/>
    <p:sldId id="292" r:id="rId17"/>
    <p:sldId id="302" r:id="rId18"/>
    <p:sldId id="303" r:id="rId19"/>
    <p:sldId id="332" r:id="rId20"/>
    <p:sldId id="307" r:id="rId21"/>
    <p:sldId id="310" r:id="rId22"/>
    <p:sldId id="326" r:id="rId23"/>
    <p:sldId id="312" r:id="rId24"/>
    <p:sldId id="313" r:id="rId25"/>
    <p:sldId id="315" r:id="rId26"/>
    <p:sldId id="318" r:id="rId27"/>
    <p:sldId id="3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579" autoAdjust="0"/>
  </p:normalViewPr>
  <p:slideViewPr>
    <p:cSldViewPr snapToGrid="0" showGuides="1">
      <p:cViewPr varScale="1">
        <p:scale>
          <a:sx n="99" d="100"/>
          <a:sy n="99" d="100"/>
        </p:scale>
        <p:origin x="72" y="90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2606-6458-4187-8800-640436CFF76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144D5-BB50-4DFB-9995-655D0FC0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3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5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4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1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8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12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4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60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6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6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51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18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04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95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3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2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1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5216-F421-4F62-A8BB-819C388FC25B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1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2497-5B5E-47B2-99D6-735C29AA6277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B6BF-2712-4D99-89A7-39927A4DD32D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8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BF85-2BCD-46B2-A4D3-4B34DA27C3DD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2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BF03-8776-4888-A608-4AB9D7F13F1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D92A-C164-41E8-AEC6-E6EF3FF525D9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5AF3-0FF2-4474-BC9E-2D615B16AB00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F8A5-D879-4C47-B9F7-12D9ABBD7710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4673-753D-4DC3-BDD1-964CB4E9BD8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6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DDF72300-5278-43AE-9B30-0869B0740C8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5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1348-05D6-42B7-96E4-842AE757F326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3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5CACBA-F51A-415C-AD5B-290E8EFB4556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25FA-A364-41AF-8A27-7990449294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66800" y="608902"/>
            <a:ext cx="10058400" cy="28174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Psychedelic Compounds DOI and 5-MeO-DMT Enhance Neurotrophic Signaling and Neurogenesis</a:t>
            </a:r>
            <a:br>
              <a:rPr lang="en-US" sz="4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4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12818-5E41-4F11-9ABA-D9FCDC2B09D6}"/>
              </a:ext>
            </a:extLst>
          </p:cNvPr>
          <p:cNvSpPr txBox="1"/>
          <p:nvPr/>
        </p:nvSpPr>
        <p:spPr>
          <a:xfrm>
            <a:off x="3261360" y="4631020"/>
            <a:ext cx="1016706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Ben Onserio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Serotonergic Psychedelics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February 28, 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261-9828-4FB5-A626-B8F6F114DB6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4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66758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Materials and Methods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ACCB2-7CED-4071-AC6D-B8EDA5AC6D46}"/>
              </a:ext>
            </a:extLst>
          </p:cNvPr>
          <p:cNvSpPr txBox="1"/>
          <p:nvPr/>
        </p:nvSpPr>
        <p:spPr>
          <a:xfrm>
            <a:off x="757198" y="1713364"/>
            <a:ext cx="954029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Cell cultures</a:t>
            </a:r>
          </a:p>
          <a:p>
            <a:r>
              <a:rPr lang="en-US" sz="3200" dirty="0"/>
              <a:t>	- SK-N-SH </a:t>
            </a:r>
            <a:r>
              <a:rPr lang="en-US" sz="3200" dirty="0" err="1"/>
              <a:t>neuroblastoma</a:t>
            </a:r>
            <a:r>
              <a:rPr lang="en-US" sz="3200" dirty="0"/>
              <a:t> cells</a:t>
            </a:r>
          </a:p>
          <a:p>
            <a:r>
              <a:rPr lang="en-US" sz="3200" dirty="0"/>
              <a:t>	- Human neural progenitor cells</a:t>
            </a:r>
          </a:p>
          <a:p>
            <a:r>
              <a:rPr lang="en-US" sz="3200" dirty="0"/>
              <a:t>		- Human cerebral organoids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Western blot and immunoprecipitation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Enzyme-linked-immunosorbent assay (ELISA)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Polymerase chain reaction (PCR)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Immunocytochemistry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In-</a:t>
            </a:r>
            <a:r>
              <a:rPr lang="en-US" sz="3200" dirty="0" err="1"/>
              <a:t>silico</a:t>
            </a:r>
            <a:r>
              <a:rPr lang="en-US" sz="3200" dirty="0"/>
              <a:t>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/>
            <a:endParaRPr lang="en-US" sz="3200" dirty="0"/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5C13-185C-4A37-B4D1-EB62CDA28F9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9883C-C49C-4EB0-A6AC-18802554B0A5}"/>
              </a:ext>
            </a:extLst>
          </p:cNvPr>
          <p:cNvSpPr/>
          <p:nvPr/>
        </p:nvSpPr>
        <p:spPr>
          <a:xfrm>
            <a:off x="4881490" y="6450061"/>
            <a:ext cx="741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Marinova, Z.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J.Neural Transm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749-759.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89" y="501921"/>
            <a:ext cx="8961120" cy="404694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1582" y="4927961"/>
            <a:ext cx="12140418" cy="1143000"/>
          </a:xfrm>
        </p:spPr>
        <p:txBody>
          <a:bodyPr>
            <a:normAutofit/>
          </a:bodyPr>
          <a:lstStyle/>
          <a:p>
            <a:r>
              <a:rPr lang="en-US" sz="3200" cap="none" dirty="0">
                <a:solidFill>
                  <a:schemeClr val="tx1"/>
                </a:solidFill>
                <a:latin typeface="+mn-lt"/>
              </a:rPr>
              <a:t>Timeline of the experimental procedures performed in SK-N-SH cells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7B4F-8BCD-4149-AD21-FB638758F4FB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9D9C2-943A-455A-ADA2-D471B598D71E}"/>
              </a:ext>
            </a:extLst>
          </p:cNvPr>
          <p:cNvSpPr txBox="1"/>
          <p:nvPr/>
        </p:nvSpPr>
        <p:spPr>
          <a:xfrm>
            <a:off x="0" y="43088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5-HT</a:t>
            </a:r>
            <a:r>
              <a:rPr lang="en-US" sz="3200" baseline="-25000" dirty="0">
                <a:cs typeface="Arial" panose="020B0604020202020204" pitchFamily="34" charset="0"/>
              </a:rPr>
              <a:t>2</a:t>
            </a:r>
            <a:r>
              <a:rPr lang="en-US" sz="3200" dirty="0">
                <a:cs typeface="Arial" panose="020B0604020202020204" pitchFamily="34" charset="0"/>
              </a:rPr>
              <a:t> receptor subtypes are expressed in SK-N-SH Cells</a:t>
            </a:r>
          </a:p>
        </p:txBody>
      </p:sp>
      <p:pic>
        <p:nvPicPr>
          <p:cNvPr id="3074" name="Picture 2" descr="receptor sub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01" y="1467058"/>
            <a:ext cx="10388093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61648" y="6488668"/>
            <a:ext cx="606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Marinova, Z.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J.Neural Transm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749-759.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69A-A6D3-4CA3-A69B-31B62F4727A7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9D9C2-943A-455A-ADA2-D471B598D71E}"/>
              </a:ext>
            </a:extLst>
          </p:cNvPr>
          <p:cNvSpPr txBox="1"/>
          <p:nvPr/>
        </p:nvSpPr>
        <p:spPr>
          <a:xfrm>
            <a:off x="0" y="36933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DOI increases TrkA tyrosine phosphorylation in SK-N-SH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39" y="1794544"/>
            <a:ext cx="10792116" cy="301752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97280" y="4686382"/>
            <a:ext cx="10058400" cy="1143000"/>
          </a:xfrm>
        </p:spPr>
        <p:txBody>
          <a:bodyPr>
            <a:normAutofit/>
          </a:bodyPr>
          <a:lstStyle/>
          <a:p>
            <a:r>
              <a:rPr lang="en-US" sz="3200" cap="none" dirty="0">
                <a:solidFill>
                  <a:schemeClr val="tx1"/>
                </a:solidFill>
                <a:latin typeface="+mn-lt"/>
              </a:rPr>
              <a:t>Data analyzed by one-way ANOVA with LSD post hoc test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1341" y="6488668"/>
            <a:ext cx="606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Marinova, Z.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J.Neural Transm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749-759.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CC1-0F31-4D4E-90A3-364AC28A8339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98474" y="7295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DOI increases TrkA tyrosine phosphorylation in SK-N-SH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5473" y="6488668"/>
            <a:ext cx="606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Marinova, Z.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J.Neural Transm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749-759.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955" y="5117887"/>
            <a:ext cx="9624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Data analyzed by one-way ANOVA with LSD post hoc test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9017" r="3421"/>
          <a:stretch/>
        </p:blipFill>
        <p:spPr>
          <a:xfrm>
            <a:off x="1475463" y="2100367"/>
            <a:ext cx="10026498" cy="301752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513F-A008-4CFF-9496-C2A0B41E94A7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9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-72683" y="406204"/>
            <a:ext cx="1233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5-HT</a:t>
            </a:r>
            <a:r>
              <a:rPr lang="en-US" sz="3200" baseline="-25000" dirty="0">
                <a:cs typeface="Arial" panose="020B0604020202020204" pitchFamily="34" charset="0"/>
              </a:rPr>
              <a:t>2A </a:t>
            </a:r>
            <a:r>
              <a:rPr lang="en-US" sz="3200" dirty="0">
                <a:cs typeface="Arial" panose="020B0604020202020204" pitchFamily="34" charset="0"/>
              </a:rPr>
              <a:t> receptor antagonist MDL 11,939 decrease pTyr-TrkA induction </a:t>
            </a:r>
            <a:endParaRPr lang="en-US" sz="3200" baseline="-25000" dirty="0"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4598"/>
          <a:stretch/>
        </p:blipFill>
        <p:spPr>
          <a:xfrm>
            <a:off x="43184" y="2208471"/>
            <a:ext cx="12105632" cy="2468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26934" y="6488668"/>
            <a:ext cx="606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Marinova, Z.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J.Neural Transm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749-759.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E182-6A6D-42F1-9242-8AB6E109775F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3267882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6DD84-5CC4-415D-B914-C9797D80A31A}"/>
              </a:ext>
            </a:extLst>
          </p:cNvPr>
          <p:cNvSpPr txBox="1"/>
          <p:nvPr/>
        </p:nvSpPr>
        <p:spPr>
          <a:xfrm>
            <a:off x="-306265" y="37010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DOI augments neurites extension in SK-N-SH cells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6258" y="6488668"/>
            <a:ext cx="606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Marinova, Z.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J.Neural Transm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749-759.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164" t="-1" r="5718" b="2053"/>
          <a:stretch/>
        </p:blipFill>
        <p:spPr>
          <a:xfrm>
            <a:off x="815434" y="1436288"/>
            <a:ext cx="5141648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6415"/>
          <a:stretch/>
        </p:blipFill>
        <p:spPr>
          <a:xfrm>
            <a:off x="6010960" y="1984928"/>
            <a:ext cx="5648764" cy="356616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99F1-4721-42FA-A0C6-AA7FC68E5F63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-150459" y="503392"/>
            <a:ext cx="1128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Take-home message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1829-2B79-4FD5-95DD-364A9C794370}"/>
              </a:ext>
            </a:extLst>
          </p:cNvPr>
          <p:cNvSpPr txBox="1"/>
          <p:nvPr/>
        </p:nvSpPr>
        <p:spPr>
          <a:xfrm>
            <a:off x="626606" y="1903047"/>
            <a:ext cx="104686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Hallucinogen DOI activates TrkA receptor through TrKA Tyr490 phosphorylation in SK-N-SH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TrkA-dependent increase in neurites extension after DOI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DF6-4150-42BB-96C7-ACE2D74CE6D3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9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7DA8A-086D-4AA7-A990-79844E7C3D67}"/>
              </a:ext>
            </a:extLst>
          </p:cNvPr>
          <p:cNvSpPr txBox="1"/>
          <p:nvPr/>
        </p:nvSpPr>
        <p:spPr>
          <a:xfrm>
            <a:off x="0" y="2185083"/>
            <a:ext cx="11286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5-MeO-DMT has anti-inflammatory actions and modulates the formation of dendritic spines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C5E4-3EB9-4D3F-A109-7E7A4E13255B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7DA8A-086D-4AA7-A990-79844E7C3D67}"/>
              </a:ext>
            </a:extLst>
          </p:cNvPr>
          <p:cNvSpPr txBox="1"/>
          <p:nvPr/>
        </p:nvSpPr>
        <p:spPr>
          <a:xfrm>
            <a:off x="0" y="739784"/>
            <a:ext cx="1128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5-MeO-DMT ( 5-methoxy-N,N-dimethyltryptamine)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C5E4-3EB9-4D3F-A109-7E7A4E13255B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1719" y="1845323"/>
            <a:ext cx="8567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Regulates inflammation and immune homeostasis through 5-HTRs and </a:t>
            </a:r>
            <a:r>
              <a:rPr lang="el-GR" sz="3200" dirty="0"/>
              <a:t>σ</a:t>
            </a:r>
            <a:r>
              <a:rPr lang="en-US" sz="3200" dirty="0"/>
              <a:t>-1 </a:t>
            </a:r>
            <a:r>
              <a:rPr lang="en-US" sz="3200" dirty="0" err="1"/>
              <a:t>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994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Neuron Loss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Neurodegenerative diseases</a:t>
            </a:r>
          </a:p>
        </p:txBody>
      </p:sp>
      <p:pic>
        <p:nvPicPr>
          <p:cNvPr id="15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" y="1846052"/>
            <a:ext cx="4224915" cy="42302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09" y="6394736"/>
            <a:ext cx="3755461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877" y="2224772"/>
            <a:ext cx="6831123" cy="3200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413969"/>
            <a:ext cx="4956478" cy="4999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94B4-8670-47FA-A69F-AC9AD5A57FF6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fig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18" y="369332"/>
            <a:ext cx="4567963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20830" y="6488668"/>
            <a:ext cx="533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Dakic, V.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Scientific Reports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12863.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ACC3-9B47-4B15-BAA2-5CDDACB59E4C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8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C8A78-2401-420D-B336-8CDB528FCA8C}"/>
              </a:ext>
            </a:extLst>
          </p:cNvPr>
          <p:cNvSpPr txBox="1"/>
          <p:nvPr/>
        </p:nvSpPr>
        <p:spPr>
          <a:xfrm>
            <a:off x="0" y="5656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5-HT</a:t>
            </a:r>
            <a:r>
              <a:rPr lang="en-US" sz="3200" baseline="-25000" dirty="0">
                <a:cs typeface="Arial" panose="020B0604020202020204" pitchFamily="34" charset="0"/>
              </a:rPr>
              <a:t>2A</a:t>
            </a:r>
            <a:r>
              <a:rPr lang="en-US" sz="3200" dirty="0">
                <a:cs typeface="Arial" panose="020B0604020202020204" pitchFamily="34" charset="0"/>
              </a:rPr>
              <a:t> and 5-HT</a:t>
            </a:r>
            <a:r>
              <a:rPr lang="en-US" sz="3200" baseline="-25000" dirty="0">
                <a:cs typeface="Arial" panose="020B0604020202020204" pitchFamily="34" charset="0"/>
              </a:rPr>
              <a:t>2C</a:t>
            </a:r>
            <a:r>
              <a:rPr lang="en-US" sz="3200" dirty="0">
                <a:cs typeface="Arial" panose="020B0604020202020204" pitchFamily="34" charset="0"/>
              </a:rPr>
              <a:t> receptors are expressed in human neural progenitor cells (hNPC)</a:t>
            </a:r>
          </a:p>
        </p:txBody>
      </p:sp>
      <p:pic>
        <p:nvPicPr>
          <p:cNvPr id="6146" name="Picture 2" descr="figur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4" b="52443"/>
          <a:stretch/>
        </p:blipFill>
        <p:spPr bwMode="auto">
          <a:xfrm>
            <a:off x="2332819" y="1955678"/>
            <a:ext cx="8129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20830" y="6488668"/>
            <a:ext cx="533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Dakic, V.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Scientific Reports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12863.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BA56-747F-4163-9152-1B93E19F4D00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497E4-FFF5-465C-9EA9-3D6B74235354}"/>
              </a:ext>
            </a:extLst>
          </p:cNvPr>
          <p:cNvSpPr txBox="1"/>
          <p:nvPr/>
        </p:nvSpPr>
        <p:spPr>
          <a:xfrm>
            <a:off x="0" y="51027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hNPC are unaffected by 5-MeO-DMT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0830" y="6488668"/>
            <a:ext cx="533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Dakic, V.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Scientific Reports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12863.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figur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0" b="51386"/>
          <a:stretch/>
        </p:blipFill>
        <p:spPr bwMode="auto">
          <a:xfrm>
            <a:off x="964451" y="1688741"/>
            <a:ext cx="4768338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gur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079" r="49096"/>
          <a:stretch/>
        </p:blipFill>
        <p:spPr bwMode="auto">
          <a:xfrm>
            <a:off x="6427676" y="1534972"/>
            <a:ext cx="480438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igur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t="46591"/>
          <a:stretch/>
        </p:blipFill>
        <p:spPr bwMode="auto">
          <a:xfrm>
            <a:off x="1251517" y="4134424"/>
            <a:ext cx="404381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7676" y="4435334"/>
            <a:ext cx="5248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Data was analyzed by one-way ANOVA with Tukey’s multiple comparison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723D-39C8-49EE-B89C-8F7F6EB6A14B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DCA26-4522-4DB9-AF95-1EE31F29D011}"/>
              </a:ext>
            </a:extLst>
          </p:cNvPr>
          <p:cNvSpPr txBox="1"/>
          <p:nvPr/>
        </p:nvSpPr>
        <p:spPr>
          <a:xfrm>
            <a:off x="0" y="5937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Human cerebral organoids express 5-MeO-DMT receptors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0830" y="6488668"/>
            <a:ext cx="533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Dakic, V.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Scientific Reports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12863.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fig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77" y="1655789"/>
            <a:ext cx="790364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6D7B-748B-43CB-AB00-A45ACA777938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7F288-3AEE-4B95-B5EC-933B41D1A864}"/>
              </a:ext>
            </a:extLst>
          </p:cNvPr>
          <p:cNvSpPr txBox="1"/>
          <p:nvPr/>
        </p:nvSpPr>
        <p:spPr>
          <a:xfrm>
            <a:off x="0" y="2262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5-MeO-DMT leads to inhibition of NF-</a:t>
            </a:r>
            <a:r>
              <a:rPr lang="az-Cyrl-AZ" sz="3200" baseline="-25000" dirty="0">
                <a:cs typeface="Arial" panose="020B0604020202020204" pitchFamily="34" charset="0"/>
              </a:rPr>
              <a:t>К</a:t>
            </a:r>
            <a:r>
              <a:rPr lang="en-US" sz="3200" dirty="0">
                <a:cs typeface="Arial" panose="020B0604020202020204" pitchFamily="34" charset="0"/>
              </a:rPr>
              <a:t>B pathway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0830" y="6488668"/>
            <a:ext cx="533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Dakic, V.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Scientific Reports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12863.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fig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27" y="1017810"/>
            <a:ext cx="63796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803C-5F38-4064-999F-3DD3F3371A4D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E53C6-84AF-49FC-9FA2-39157BF72EDB}"/>
              </a:ext>
            </a:extLst>
          </p:cNvPr>
          <p:cNvSpPr txBox="1"/>
          <p:nvPr/>
        </p:nvSpPr>
        <p:spPr>
          <a:xfrm>
            <a:off x="0" y="29845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5-MeO-DMT modulates Long-term potentiation (LTP)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0830" y="6488668"/>
            <a:ext cx="533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Dakic, V.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Scientific Reports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12863.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fig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97" y="1308509"/>
            <a:ext cx="3701234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5754-81D9-41C8-87C2-8FEA245A5BDD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9401C-2056-49B1-A8E8-886ABCFDA57E}"/>
              </a:ext>
            </a:extLst>
          </p:cNvPr>
          <p:cNvSpPr txBox="1"/>
          <p:nvPr/>
        </p:nvSpPr>
        <p:spPr>
          <a:xfrm>
            <a:off x="168812" y="39746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5-MeO-DMT influences cytoskeletal reorganization and dendritic spine morphogenesis</a:t>
            </a:r>
          </a:p>
        </p:txBody>
      </p:sp>
      <p:pic>
        <p:nvPicPr>
          <p:cNvPr id="11266" name="Picture 2" descr="fig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72" y="1625857"/>
            <a:ext cx="3840480" cy="44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20830" y="6488668"/>
            <a:ext cx="533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Dakic, V. et al. (2017).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Scientific Reports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: 12863.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9DD3-6D5D-43D5-8D9C-2ECC75B659A9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64DE-3CDC-4BEE-A92A-4C8EB12E68F4}"/>
              </a:ext>
            </a:extLst>
          </p:cNvPr>
          <p:cNvSpPr txBox="1"/>
          <p:nvPr/>
        </p:nvSpPr>
        <p:spPr>
          <a:xfrm>
            <a:off x="0" y="538626"/>
            <a:ext cx="1128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Take-home message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FF03C-AEE5-49A6-8DB8-21334C739630}"/>
              </a:ext>
            </a:extLst>
          </p:cNvPr>
          <p:cNvSpPr txBox="1"/>
          <p:nvPr/>
        </p:nvSpPr>
        <p:spPr>
          <a:xfrm>
            <a:off x="1045806" y="1804309"/>
            <a:ext cx="991292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5-MeO-DMT modulates proteins involved in long-term potentiation (LTP)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5-MeO-DMT enhances morphogenesis and maturation of dendritic spines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5-MeO-DMT inhibits neurodegeneration and cell death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290-0C25-4D8C-8AC2-702D6FD6553A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5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419721"/>
            <a:ext cx="1128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Neuron Loss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69332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Depression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51" y="2226719"/>
            <a:ext cx="2555058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41490" y="6602413"/>
            <a:ext cx="56433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1800" i="1" dirty="0">
                <a:latin typeface="Arial" panose="020B0604020202020204" pitchFamily="34" charset="0"/>
              </a:rPr>
              <a:t>Ronald A. </a:t>
            </a:r>
            <a:r>
              <a:rPr lang="en-GB" altLang="en-US" sz="1800" i="1" dirty="0" err="1">
                <a:latin typeface="Arial" panose="020B0604020202020204" pitchFamily="34" charset="0"/>
              </a:rPr>
              <a:t>Remick</a:t>
            </a:r>
            <a:r>
              <a:rPr lang="en-GB" altLang="en-US" sz="1800" i="1" dirty="0">
                <a:latin typeface="Arial" panose="020B0604020202020204" pitchFamily="34" charset="0"/>
              </a:rPr>
              <a:t> CMAJ 2002;167:1253-1260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DD9B-4763-4203-A1F2-A25809C95610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7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311573"/>
            <a:ext cx="1128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Neuron Loss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2518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Brain Tumors</a:t>
            </a:r>
          </a:p>
        </p:txBody>
      </p:sp>
      <p:pic>
        <p:nvPicPr>
          <p:cNvPr id="1026" name="Picture 2" descr="https://i1.wp.com/neurosciencenews.com/files/2019/01/brain-tumor-apoptosis-neurosicnenceerws.jpg?resize=750%2C424&amp;ssl=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19" y="1973501"/>
            <a:ext cx="711566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01703" y="6419410"/>
            <a:ext cx="605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https://neurosciencenews.com/brain-tumor-apoptosis-10451/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E330-93A3-415F-975D-09F756D379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0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3581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Psychedelics and Neurogenesis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48C9C-1FEE-4173-9ED4-6E3E5FDA7A0E}"/>
              </a:ext>
            </a:extLst>
          </p:cNvPr>
          <p:cNvSpPr/>
          <p:nvPr/>
        </p:nvSpPr>
        <p:spPr>
          <a:xfrm>
            <a:off x="2672862" y="6027003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  <a:p>
            <a:r>
              <a:rPr lang="en-US" i="1" dirty="0"/>
              <a:t> </a:t>
            </a:r>
            <a:r>
              <a:rPr lang="en-US" b="1" i="1" dirty="0"/>
              <a:t>Neuropathology of Drug Addictions and Substance Misuse, Volume 2. http://dx.doi.org/10.1016/B978-0-12-800212-4.00077-7 </a:t>
            </a:r>
            <a:endParaRPr lang="en-US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58171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Psilocybin (PSOP)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84738" y="2101335"/>
            <a:ext cx="4937760" cy="4023360"/>
          </a:xfrm>
        </p:spPr>
        <p:txBody>
          <a:bodyPr>
            <a:normAutofit/>
          </a:bodyPr>
          <a:lstStyle/>
          <a:p>
            <a:r>
              <a:rPr lang="en-US" sz="3200" dirty="0"/>
              <a:t>- Its chronic administration increases new neurons in the hippocampal DG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51825"/>
          <a:stretch/>
        </p:blipFill>
        <p:spPr>
          <a:xfrm>
            <a:off x="6516414" y="2512815"/>
            <a:ext cx="3480511" cy="3200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46E8-B8E5-4AA4-8D7F-FA3D7FE92D1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1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28382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Psychedelics and Neurogenesis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48C9C-1FEE-4173-9ED4-6E3E5FDA7A0E}"/>
              </a:ext>
            </a:extLst>
          </p:cNvPr>
          <p:cNvSpPr/>
          <p:nvPr/>
        </p:nvSpPr>
        <p:spPr>
          <a:xfrm>
            <a:off x="2686929" y="6027003"/>
            <a:ext cx="877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  <a:p>
            <a:r>
              <a:rPr lang="en-US" i="1" dirty="0"/>
              <a:t> </a:t>
            </a:r>
            <a:r>
              <a:rPr lang="en-US" b="1" i="1" dirty="0"/>
              <a:t>Neuropathology of Drug Addictions and Substance Misuse, Volume 2. http://dx.doi.org/10.1016/B978-0-12-800212-4.00077-7 </a:t>
            </a:r>
            <a:endParaRPr lang="en-US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Psilocybin (PSOP)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58240" y="1689855"/>
            <a:ext cx="10897772" cy="4023360"/>
          </a:xfrm>
        </p:spPr>
        <p:txBody>
          <a:bodyPr>
            <a:normAutofit/>
          </a:bodyPr>
          <a:lstStyle/>
          <a:p>
            <a:r>
              <a:rPr lang="en-US" sz="3200" dirty="0"/>
              <a:t>- Its chronic administration increases new neurons in the hippocampal 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9815"/>
          <a:stretch/>
        </p:blipFill>
        <p:spPr>
          <a:xfrm>
            <a:off x="1097280" y="2795096"/>
            <a:ext cx="3497175" cy="3349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0" y="2187306"/>
            <a:ext cx="5486400" cy="395769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B2FF-DD98-4DED-9FD2-E36A0EAF0899}" type="datetime1">
              <a:rPr lang="en-US" smtClean="0"/>
              <a:t>2/28/2020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7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-135988" y="32617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panose="020B0604020202020204" pitchFamily="34" charset="0"/>
              </a:rPr>
              <a:t>Psychedelics and Neurogenesis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48C9C-1FEE-4173-9ED4-6E3E5FDA7A0E}"/>
              </a:ext>
            </a:extLst>
          </p:cNvPr>
          <p:cNvSpPr/>
          <p:nvPr/>
        </p:nvSpPr>
        <p:spPr>
          <a:xfrm>
            <a:off x="2968283" y="6211669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  <a:p>
            <a:r>
              <a:rPr lang="en-US" b="1" i="1" dirty="0"/>
              <a:t>Canales, et.al (2014). Dev Neurosci 2014;36:10–17 </a:t>
            </a:r>
            <a:endParaRPr lang="en-US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MDMA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58240" y="1689855"/>
            <a:ext cx="10897772" cy="4023360"/>
          </a:xfrm>
        </p:spPr>
        <p:txBody>
          <a:bodyPr>
            <a:normAutofit/>
          </a:bodyPr>
          <a:lstStyle/>
          <a:p>
            <a:r>
              <a:rPr lang="en-US" sz="3200" dirty="0"/>
              <a:t>- Utero MDMA  exposure increases proliferation and neurogenesis in the DG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08" y="2899555"/>
            <a:ext cx="5602718" cy="2634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958" y="2565443"/>
            <a:ext cx="5211831" cy="349903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BA6A-4E92-4512-91F2-318CE3B94BC4}" type="datetime1">
              <a:rPr lang="en-US" smtClean="0"/>
              <a:t>2/28/2020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8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228549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Hypothesis: DOI and 5-MeO-DMT will augment the expression of neurotrophic factors that promote neurogenesis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18A0-B4C5-4514-8D2D-46699750E1F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87872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DOI (2,5-dimethoxy-4-iodoamphetamine)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18A0-B4C5-4514-8D2D-46699750E1F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9317" y="2419643"/>
            <a:ext cx="942535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is an agonist for 5-HT2 receptor subtypes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Potency rank: 5-HT2</a:t>
            </a:r>
            <a:r>
              <a:rPr lang="en-US" sz="3200" baseline="-25000" dirty="0"/>
              <a:t>A</a:t>
            </a:r>
            <a:r>
              <a:rPr lang="en-US" sz="3200" dirty="0"/>
              <a:t>&gt; 5-HT2</a:t>
            </a:r>
            <a:r>
              <a:rPr lang="en-US" sz="3200" baseline="-25000" dirty="0"/>
              <a:t>B</a:t>
            </a:r>
            <a:r>
              <a:rPr lang="en-US" sz="3200" dirty="0"/>
              <a:t>&gt; 5-HT2</a:t>
            </a:r>
            <a:r>
              <a:rPr lang="en-US" sz="3200" baseline="-25000" dirty="0"/>
              <a:t>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also activates Trk receptor subtypes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increases neurotrophic factors expression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018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7F7F7F"/>
      </a:accent1>
      <a:accent2>
        <a:srgbClr val="FF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11242</TotalTime>
  <Words>746</Words>
  <Application>Microsoft Office PowerPoint</Application>
  <PresentationFormat>Widescreen</PresentationFormat>
  <Paragraphs>166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Retrospect</vt:lpstr>
      <vt:lpstr>Psychedelic Compounds DOI and 5-MeO-DMT Enhance Neurotrophic Signaling and Neurogenesis </vt:lpstr>
      <vt:lpstr>Neurodegenerative diseases</vt:lpstr>
      <vt:lpstr>Depression</vt:lpstr>
      <vt:lpstr>Brain Tumors</vt:lpstr>
      <vt:lpstr>Psilocybin (PSOP)</vt:lpstr>
      <vt:lpstr>Psilocybin (PSOP)</vt:lpstr>
      <vt:lpstr>MDMA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Huber</dc:creator>
  <cp:lastModifiedBy>Summers, Cliff</cp:lastModifiedBy>
  <cp:revision>114</cp:revision>
  <dcterms:created xsi:type="dcterms:W3CDTF">2019-10-31T22:02:14Z</dcterms:created>
  <dcterms:modified xsi:type="dcterms:W3CDTF">2020-02-28T19:17:39Z</dcterms:modified>
</cp:coreProperties>
</file>